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126" autoAdjust="0"/>
  </p:normalViewPr>
  <p:slideViewPr>
    <p:cSldViewPr snapToGrid="0">
      <p:cViewPr varScale="1">
        <p:scale>
          <a:sx n="65" d="100"/>
          <a:sy n="65" d="100"/>
        </p:scale>
        <p:origin x="93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113C96-32FD-4AE4-9080-54543A384D94}" type="datetimeFigureOut">
              <a:rPr lang="en-US" smtClean="0"/>
              <a:t>5/16/2020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C30D2-4B08-4FA4-B3B0-5A17F9804687}" type="slidenum">
              <a:rPr lang="en-US" smtClean="0"/>
              <a:t>‹#›</a:t>
            </a:fld>
            <a:endParaRPr lang="en-US"/>
          </a:p>
        </p:txBody>
      </p:sp>
    </p:spTree>
    <p:extLst>
      <p:ext uri="{BB962C8B-B14F-4D97-AF65-F5344CB8AC3E}">
        <p14:creationId xmlns:p14="http://schemas.microsoft.com/office/powerpoint/2010/main" val="2077212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latin typeface="Times New Roman" panose="02020603050405020304" pitchFamily="18" charset="0"/>
                <a:cs typeface="Times New Roman" panose="02020603050405020304" pitchFamily="18" charset="0"/>
              </a:rPr>
              <a:t>The</a:t>
            </a:r>
            <a:r>
              <a:rPr lang="en-US" baseline="0" dirty="0">
                <a:latin typeface="Times New Roman" panose="02020603050405020304" pitchFamily="18" charset="0"/>
                <a:cs typeface="Times New Roman" panose="02020603050405020304" pitchFamily="18" charset="0"/>
              </a:rPr>
              <a:t> auditors function is to check the management adherence to the stipulated accounting practices. The auditor is task with ascertaining the level of management compliance to the set standards and conditions of accounting.</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Adequate planning is important in accessing client’s information as the auditors have gathered all the required materials and information.</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The financial findings of the client help the auditors to make an informed decisions</a:t>
            </a:r>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41C30D2-4B08-4FA4-B3B0-5A17F9804687}" type="slidenum">
              <a:rPr lang="en-US" smtClean="0"/>
              <a:t>2</a:t>
            </a:fld>
            <a:endParaRPr lang="en-US"/>
          </a:p>
        </p:txBody>
      </p:sp>
    </p:spTree>
    <p:extLst>
      <p:ext uri="{BB962C8B-B14F-4D97-AF65-F5344CB8AC3E}">
        <p14:creationId xmlns:p14="http://schemas.microsoft.com/office/powerpoint/2010/main" val="2647826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slide, the worrying facts are</a:t>
            </a:r>
            <a:r>
              <a:rPr lang="en-US" baseline="0" dirty="0"/>
              <a:t> the reported growing of sales while there are market difficulties. This indicates reporting of wrong transactions</a:t>
            </a:r>
          </a:p>
          <a:p>
            <a:endParaRPr lang="en-US" baseline="0" dirty="0"/>
          </a:p>
          <a:p>
            <a:r>
              <a:rPr lang="en-US" baseline="0" dirty="0"/>
              <a:t>The types of controls to be installed are involvement of all the department in the whole process of sales.</a:t>
            </a:r>
          </a:p>
          <a:p>
            <a:endParaRPr lang="en-US" baseline="0" dirty="0"/>
          </a:p>
          <a:p>
            <a:r>
              <a:rPr lang="en-US" baseline="0" dirty="0"/>
              <a:t>The  evidence noted are the types of manipulations and the sales placed in account receivables</a:t>
            </a:r>
          </a:p>
          <a:p>
            <a:r>
              <a:rPr lang="en-US" baseline="0" dirty="0"/>
              <a:t>Increases in account receivables turnover is another worrying factor.  There is a need to initiate controls to such as verifying debtors and following debtors policies. The controls include verification of key debtors and to follow the debtors policies during the auditing process.</a:t>
            </a:r>
          </a:p>
          <a:p>
            <a:endParaRPr lang="en-US" dirty="0"/>
          </a:p>
        </p:txBody>
      </p:sp>
      <p:sp>
        <p:nvSpPr>
          <p:cNvPr id="4" name="Slide Number Placeholder 3"/>
          <p:cNvSpPr>
            <a:spLocks noGrp="1"/>
          </p:cNvSpPr>
          <p:nvPr>
            <p:ph type="sldNum" sz="quarter" idx="10"/>
          </p:nvPr>
        </p:nvSpPr>
        <p:spPr/>
        <p:txBody>
          <a:bodyPr/>
          <a:lstStyle/>
          <a:p>
            <a:fld id="{F41C30D2-4B08-4FA4-B3B0-5A17F9804687}" type="slidenum">
              <a:rPr lang="en-US" smtClean="0"/>
              <a:t>3</a:t>
            </a:fld>
            <a:endParaRPr lang="en-US"/>
          </a:p>
        </p:txBody>
      </p:sp>
    </p:spTree>
    <p:extLst>
      <p:ext uri="{BB962C8B-B14F-4D97-AF65-F5344CB8AC3E}">
        <p14:creationId xmlns:p14="http://schemas.microsoft.com/office/powerpoint/2010/main" val="1385010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Cash in bank account should be confirmed by auditor.</a:t>
            </a:r>
            <a:r>
              <a:rPr lang="en-US" baseline="0" dirty="0">
                <a:latin typeface="Times New Roman" panose="02020603050405020304" pitchFamily="18" charset="0"/>
                <a:cs typeface="Times New Roman" panose="02020603050405020304" pitchFamily="18" charset="0"/>
              </a:rPr>
              <a:t> The statement from the bank should serve as the basis of confirmation and an informed consent sought.</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The is a dire need to confirm account receivables by the auditor to ascertain the balance and debtors.</a:t>
            </a:r>
          </a:p>
          <a:p>
            <a:r>
              <a:rPr lang="en-US" baseline="0" dirty="0">
                <a:latin typeface="Times New Roman" panose="02020603050405020304" pitchFamily="18" charset="0"/>
                <a:cs typeface="Times New Roman" panose="02020603050405020304" pitchFamily="18" charset="0"/>
              </a:rPr>
              <a:t> Account payables also should be confirmed by auditor to check if there is creditors and the terms of suppliers.</a:t>
            </a:r>
          </a:p>
          <a:p>
            <a:r>
              <a:rPr lang="en-US" baseline="0" dirty="0">
                <a:latin typeface="Times New Roman" panose="02020603050405020304" pitchFamily="18" charset="0"/>
                <a:cs typeface="Times New Roman" panose="02020603050405020304" pitchFamily="18" charset="0"/>
              </a:rPr>
              <a:t>The interest payables must be confirmed by the auditor to check if there is interest.</a:t>
            </a:r>
          </a:p>
          <a:p>
            <a:r>
              <a:rPr lang="en-US" baseline="0" dirty="0">
                <a:latin typeface="Times New Roman" panose="02020603050405020304" pitchFamily="18" charset="0"/>
                <a:cs typeface="Times New Roman" panose="02020603050405020304" pitchFamily="18" charset="0"/>
              </a:rPr>
              <a:t> </a:t>
            </a:r>
          </a:p>
          <a:p>
            <a:r>
              <a:rPr lang="en-US" baseline="0" dirty="0">
                <a:latin typeface="Times New Roman" panose="02020603050405020304" pitchFamily="18" charset="0"/>
                <a:cs typeface="Times New Roman" panose="02020603050405020304" pitchFamily="18" charset="0"/>
              </a:rPr>
              <a:t>Collateral loans must be also checked by auditor to ascertain if there is a pending loan and the procedures followed during the process.</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41C30D2-4B08-4FA4-B3B0-5A17F9804687}" type="slidenum">
              <a:rPr lang="en-US" smtClean="0"/>
              <a:t>4</a:t>
            </a:fld>
            <a:endParaRPr lang="en-US"/>
          </a:p>
        </p:txBody>
      </p:sp>
    </p:spTree>
    <p:extLst>
      <p:ext uri="{BB962C8B-B14F-4D97-AF65-F5344CB8AC3E}">
        <p14:creationId xmlns:p14="http://schemas.microsoft.com/office/powerpoint/2010/main" val="1803177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Determination of a need is an important step in securing of goods and to settles credit</a:t>
            </a:r>
          </a:p>
          <a:p>
            <a:r>
              <a:rPr lang="en-US" dirty="0">
                <a:latin typeface="Times New Roman" panose="02020603050405020304" pitchFamily="18" charset="0"/>
                <a:cs typeface="Times New Roman" panose="02020603050405020304" pitchFamily="18" charset="0"/>
              </a:rPr>
              <a:t> Listing of possible suppliers in another</a:t>
            </a:r>
            <a:r>
              <a:rPr lang="en-US" baseline="0" dirty="0">
                <a:latin typeface="Times New Roman" panose="02020603050405020304" pitchFamily="18" charset="0"/>
                <a:cs typeface="Times New Roman" panose="02020603050405020304" pitchFamily="18" charset="0"/>
              </a:rPr>
              <a:t> important process of acquiring services and goods as it ensures consistent payment process.</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Placement of an order is an important step that consumers request for delivery of a product they ordered, an this aid in payment process cycles.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41C30D2-4B08-4FA4-B3B0-5A17F9804687}" type="slidenum">
              <a:rPr lang="en-US" smtClean="0"/>
              <a:t>5</a:t>
            </a:fld>
            <a:endParaRPr lang="en-US"/>
          </a:p>
        </p:txBody>
      </p:sp>
    </p:spTree>
    <p:extLst>
      <p:ext uri="{BB962C8B-B14F-4D97-AF65-F5344CB8AC3E}">
        <p14:creationId xmlns:p14="http://schemas.microsoft.com/office/powerpoint/2010/main" val="3244603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 this slide, lapping</a:t>
            </a:r>
            <a:r>
              <a:rPr lang="en-US" baseline="0" dirty="0">
                <a:latin typeface="Times New Roman" panose="02020603050405020304" pitchFamily="18" charset="0"/>
                <a:cs typeface="Times New Roman" panose="02020603050405020304" pitchFamily="18" charset="0"/>
              </a:rPr>
              <a:t> implies to delaying recording of payment from debtors.</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 internal control deficiencies of lapping is one person deployed to man account receivables and failure to automate systems..</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To detect lapping, there is a need to confirm with debtors and circularize account receivables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41C30D2-4B08-4FA4-B3B0-5A17F9804687}" type="slidenum">
              <a:rPr lang="en-US" smtClean="0"/>
              <a:t>6</a:t>
            </a:fld>
            <a:endParaRPr lang="en-US"/>
          </a:p>
        </p:txBody>
      </p:sp>
    </p:spTree>
    <p:extLst>
      <p:ext uri="{BB962C8B-B14F-4D97-AF65-F5344CB8AC3E}">
        <p14:creationId xmlns:p14="http://schemas.microsoft.com/office/powerpoint/2010/main" val="2894495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 this slide, the potential audit test  to detect misstatement include analytical, trend and due diligence.</a:t>
            </a:r>
          </a:p>
          <a:p>
            <a:r>
              <a:rPr lang="en-US" dirty="0">
                <a:latin typeface="Times New Roman" panose="02020603050405020304" pitchFamily="18" charset="0"/>
                <a:cs typeface="Times New Roman" panose="02020603050405020304" pitchFamily="18" charset="0"/>
              </a:rPr>
              <a:t>In analytical</a:t>
            </a:r>
            <a:r>
              <a:rPr lang="en-US" baseline="0" dirty="0">
                <a:latin typeface="Times New Roman" panose="02020603050405020304" pitchFamily="18" charset="0"/>
                <a:cs typeface="Times New Roman" panose="02020603050405020304" pitchFamily="18" charset="0"/>
              </a:rPr>
              <a:t> test, the test ascertain if all sales recorded were approved and dispersed.</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In the trend analysis test, the test shows the movement of sales so as to avoid duplication of recordings.</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Lastly in this tastes, due diligence is aimed at identifying the physical existence of customers as some customers or suppliers are not existing.</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41C30D2-4B08-4FA4-B3B0-5A17F9804687}" type="slidenum">
              <a:rPr lang="en-US" smtClean="0"/>
              <a:t>7</a:t>
            </a:fld>
            <a:endParaRPr lang="en-US"/>
          </a:p>
        </p:txBody>
      </p:sp>
    </p:spTree>
    <p:extLst>
      <p:ext uri="{BB962C8B-B14F-4D97-AF65-F5344CB8AC3E}">
        <p14:creationId xmlns:p14="http://schemas.microsoft.com/office/powerpoint/2010/main" val="2141842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 this slide, the standard unmodified report opinion is issued under the circumstances that all the information</a:t>
            </a:r>
            <a:r>
              <a:rPr lang="en-US" baseline="0" dirty="0">
                <a:latin typeface="Times New Roman" panose="02020603050405020304" pitchFamily="18" charset="0"/>
                <a:cs typeface="Times New Roman" panose="02020603050405020304" pitchFamily="18" charset="0"/>
              </a:rPr>
              <a:t> and materials are available. </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Also, the auditor must have examined all the accounts and be satisfied that there is no misstatement</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41C30D2-4B08-4FA4-B3B0-5A17F9804687}" type="slidenum">
              <a:rPr lang="en-US" smtClean="0"/>
              <a:t>8</a:t>
            </a:fld>
            <a:endParaRPr lang="en-US"/>
          </a:p>
        </p:txBody>
      </p:sp>
    </p:spTree>
    <p:extLst>
      <p:ext uri="{BB962C8B-B14F-4D97-AF65-F5344CB8AC3E}">
        <p14:creationId xmlns:p14="http://schemas.microsoft.com/office/powerpoint/2010/main" val="3774787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 this slide, these are the conditions for issuance of audit report with modified opinion. Qualification of audit report is</a:t>
            </a:r>
            <a:r>
              <a:rPr lang="en-US" baseline="0" dirty="0">
                <a:latin typeface="Times New Roman" panose="02020603050405020304" pitchFamily="18" charset="0"/>
                <a:cs typeface="Times New Roman" panose="02020603050405020304" pitchFamily="18" charset="0"/>
              </a:rPr>
              <a:t> given when the auditor has reservation to make in this case it might be limited scope of the audit work.</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In disclaimer, the opinion is issued in situations where there are not in a position to form any opinion such as lack of sufficient audit audience.</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Lastly, adverse opinion is issued when there is disagreement between the auditor and the management and which the auditor will be bound by the incompleteness of the statements</a:t>
            </a:r>
            <a:r>
              <a:rPr lang="en-US" baseline="0" dirty="0"/>
              <a:t>.</a:t>
            </a:r>
            <a:endParaRPr lang="en-US" dirty="0"/>
          </a:p>
        </p:txBody>
      </p:sp>
      <p:sp>
        <p:nvSpPr>
          <p:cNvPr id="4" name="Slide Number Placeholder 3"/>
          <p:cNvSpPr>
            <a:spLocks noGrp="1"/>
          </p:cNvSpPr>
          <p:nvPr>
            <p:ph type="sldNum" sz="quarter" idx="10"/>
          </p:nvPr>
        </p:nvSpPr>
        <p:spPr/>
        <p:txBody>
          <a:bodyPr/>
          <a:lstStyle/>
          <a:p>
            <a:fld id="{F41C30D2-4B08-4FA4-B3B0-5A17F9804687}" type="slidenum">
              <a:rPr lang="en-US" smtClean="0"/>
              <a:t>9</a:t>
            </a:fld>
            <a:endParaRPr lang="en-US"/>
          </a:p>
        </p:txBody>
      </p:sp>
    </p:spTree>
    <p:extLst>
      <p:ext uri="{BB962C8B-B14F-4D97-AF65-F5344CB8AC3E}">
        <p14:creationId xmlns:p14="http://schemas.microsoft.com/office/powerpoint/2010/main" val="1636435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In</a:t>
            </a:r>
            <a:r>
              <a:rPr lang="en-US" baseline="0" dirty="0">
                <a:latin typeface="Times New Roman" panose="02020603050405020304" pitchFamily="18" charset="0"/>
                <a:cs typeface="Times New Roman" panose="02020603050405020304" pitchFamily="18" charset="0"/>
              </a:rPr>
              <a:t> this last slide of presentation, the XYZ company lack sufficient evidence to support their valuation form the management and also lack evidence that form an opinion about the ABC company as there were denied subsidiary books. </a:t>
            </a:r>
          </a:p>
          <a:p>
            <a:endParaRPr lang="en-US" baseline="0" dirty="0">
              <a:latin typeface="Times New Roman" panose="02020603050405020304" pitchFamily="18" charset="0"/>
              <a:cs typeface="Times New Roman" panose="02020603050405020304" pitchFamily="18" charset="0"/>
            </a:endParaRPr>
          </a:p>
          <a:p>
            <a:r>
              <a:rPr lang="en-US" baseline="0" dirty="0">
                <a:latin typeface="Times New Roman" panose="02020603050405020304" pitchFamily="18" charset="0"/>
                <a:cs typeface="Times New Roman" panose="02020603050405020304" pitchFamily="18" charset="0"/>
              </a:rPr>
              <a:t>I would express disclaimer opinion because I would not be able to access  their financial statements of the company subsidiary to form an opinion</a:t>
            </a:r>
            <a:r>
              <a:rPr lang="en-US" baseline="0" dirty="0"/>
              <a:t>.</a:t>
            </a:r>
            <a:endParaRPr lang="en-US" dirty="0"/>
          </a:p>
        </p:txBody>
      </p:sp>
      <p:sp>
        <p:nvSpPr>
          <p:cNvPr id="4" name="Slide Number Placeholder 3"/>
          <p:cNvSpPr>
            <a:spLocks noGrp="1"/>
          </p:cNvSpPr>
          <p:nvPr>
            <p:ph type="sldNum" sz="quarter" idx="10"/>
          </p:nvPr>
        </p:nvSpPr>
        <p:spPr/>
        <p:txBody>
          <a:bodyPr/>
          <a:lstStyle/>
          <a:p>
            <a:fld id="{F41C30D2-4B08-4FA4-B3B0-5A17F9804687}" type="slidenum">
              <a:rPr lang="en-US" smtClean="0"/>
              <a:t>10</a:t>
            </a:fld>
            <a:endParaRPr lang="en-US"/>
          </a:p>
        </p:txBody>
      </p:sp>
    </p:spTree>
    <p:extLst>
      <p:ext uri="{BB962C8B-B14F-4D97-AF65-F5344CB8AC3E}">
        <p14:creationId xmlns:p14="http://schemas.microsoft.com/office/powerpoint/2010/main" val="3222542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299962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1250127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26951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7490B72-FA41-446D-B74E-A1F7E9BB6EF1}" type="datetimeFigureOut">
              <a:rPr lang="en-US" smtClean="0"/>
              <a:t>5/16/2020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4068658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7490B72-FA41-446D-B74E-A1F7E9BB6EF1}" type="datetimeFigureOut">
              <a:rPr lang="en-US" smtClean="0"/>
              <a:t>5/16/2020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2995444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7490B72-FA41-446D-B74E-A1F7E9BB6EF1}" type="datetimeFigureOut">
              <a:rPr lang="en-US" smtClean="0"/>
              <a:t>5/16/2020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410678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90B72-FA41-446D-B74E-A1F7E9BB6EF1}" type="datetimeFigureOut">
              <a:rPr lang="en-US" smtClean="0"/>
              <a:t>5/16/2020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1422201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7490B72-FA41-446D-B74E-A1F7E9BB6EF1}" type="datetimeFigureOut">
              <a:rPr lang="en-US" smtClean="0"/>
              <a:t>5/16/2020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190340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7490B72-FA41-446D-B74E-A1F7E9BB6EF1}" type="datetimeFigureOut">
              <a:rPr lang="en-US" smtClean="0"/>
              <a:t>5/16/2020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24014265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3834910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57975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989581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17683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13108118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676141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490B72-FA41-446D-B74E-A1F7E9BB6EF1}" type="datetimeFigureOut">
              <a:rPr lang="en-US" smtClean="0"/>
              <a:t>5/16/2020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C1F8D09-6743-4A96-B5F8-DEA0FDD36273}" type="slidenum">
              <a:rPr lang="en-US" smtClean="0"/>
              <a:t>‹#›</a:t>
            </a:fld>
            <a:endParaRPr lang="en-US"/>
          </a:p>
        </p:txBody>
      </p:sp>
    </p:spTree>
    <p:extLst>
      <p:ext uri="{BB962C8B-B14F-4D97-AF65-F5344CB8AC3E}">
        <p14:creationId xmlns:p14="http://schemas.microsoft.com/office/powerpoint/2010/main" val="1194770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7490B72-FA41-446D-B74E-A1F7E9BB6EF1}" type="datetimeFigureOut">
              <a:rPr lang="en-US" smtClean="0"/>
              <a:t>5/16/2020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1F8D09-6743-4A96-B5F8-DEA0FDD36273}" type="slidenum">
              <a:rPr lang="en-US" smtClean="0"/>
              <a:t>‹#›</a:t>
            </a:fld>
            <a:endParaRPr lang="en-US"/>
          </a:p>
        </p:txBody>
      </p:sp>
    </p:spTree>
    <p:extLst>
      <p:ext uri="{BB962C8B-B14F-4D97-AF65-F5344CB8AC3E}">
        <p14:creationId xmlns:p14="http://schemas.microsoft.com/office/powerpoint/2010/main" val="12575923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Individual Project</a:t>
            </a:r>
          </a:p>
        </p:txBody>
      </p:sp>
      <p:sp>
        <p:nvSpPr>
          <p:cNvPr id="3" name="Subtitle 2"/>
          <p:cNvSpPr>
            <a:spLocks noGrp="1"/>
          </p:cNvSpPr>
          <p:nvPr>
            <p:ph type="subTitle" idx="1"/>
          </p:nvPr>
        </p:nvSpPr>
        <p:spPr>
          <a:xfrm>
            <a:off x="1507067" y="4050833"/>
            <a:ext cx="7766936" cy="2187407"/>
          </a:xfrm>
        </p:spPr>
        <p:txBody>
          <a:bodyPr>
            <a:normAutofit/>
          </a:bodyPr>
          <a:lstStyle/>
          <a:p>
            <a:pPr algn="ctr"/>
            <a:r>
              <a:rPr lang="en-US" sz="2800" dirty="0"/>
              <a:t>Individual project</a:t>
            </a:r>
          </a:p>
          <a:p>
            <a:pPr algn="ctr"/>
            <a:r>
              <a:rPr lang="en-US" sz="2800" dirty="0"/>
              <a:t>Name: Noora Abdulla Ali Ahmed</a:t>
            </a:r>
          </a:p>
          <a:p>
            <a:pPr algn="ctr"/>
            <a:r>
              <a:rPr lang="en-US" sz="2800" dirty="0"/>
              <a:t>Student ID: BAF2002089</a:t>
            </a:r>
          </a:p>
          <a:p>
            <a:pPr algn="ctr"/>
            <a:r>
              <a:rPr lang="en-US" sz="2800" dirty="0"/>
              <a:t>Professor: Asma </a:t>
            </a:r>
            <a:r>
              <a:rPr lang="en-US" sz="2800"/>
              <a:t>Masrouki</a:t>
            </a:r>
            <a:endParaRPr lang="en-US" sz="2800" dirty="0"/>
          </a:p>
          <a:p>
            <a:pPr algn="ctr"/>
            <a:endParaRPr lang="en-US" sz="2800" dirty="0"/>
          </a:p>
          <a:p>
            <a:endParaRPr lang="en-US" dirty="0"/>
          </a:p>
        </p:txBody>
      </p:sp>
    </p:spTree>
    <p:extLst>
      <p:ext uri="{BB962C8B-B14F-4D97-AF65-F5344CB8AC3E}">
        <p14:creationId xmlns:p14="http://schemas.microsoft.com/office/powerpoint/2010/main" val="3444524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Part (A)1. Assessment of clients information and auditors  decision on  evidence accumulation</a:t>
            </a:r>
          </a:p>
        </p:txBody>
      </p:sp>
      <p:sp>
        <p:nvSpPr>
          <p:cNvPr id="3" name="Content Placeholder 2"/>
          <p:cNvSpPr>
            <a:spLocks noGrp="1"/>
          </p:cNvSpPr>
          <p:nvPr>
            <p:ph idx="1"/>
          </p:nvPr>
        </p:nvSpPr>
        <p:spPr/>
        <p:txBody>
          <a:bodyPr/>
          <a:lstStyle/>
          <a:p>
            <a:endParaRPr lang="en-US" dirty="0"/>
          </a:p>
          <a:p>
            <a:r>
              <a:rPr lang="en-US" sz="2800" dirty="0">
                <a:latin typeface="Times New Roman" panose="02020603050405020304" pitchFamily="18" charset="0"/>
                <a:cs typeface="Times New Roman" panose="02020603050405020304" pitchFamily="18" charset="0"/>
              </a:rPr>
              <a:t>Companies accounting practices on</a:t>
            </a:r>
          </a:p>
          <a:p>
            <a:pPr lvl="1"/>
            <a:r>
              <a:rPr lang="en-US" sz="2800" dirty="0">
                <a:latin typeface="Times New Roman" panose="02020603050405020304" pitchFamily="18" charset="0"/>
                <a:cs typeface="Times New Roman" panose="02020603050405020304" pitchFamily="18" charset="0"/>
              </a:rPr>
              <a:t> Compliance adherence and planning</a:t>
            </a:r>
          </a:p>
          <a:p>
            <a:pPr marL="0" indent="0">
              <a:buNone/>
            </a:pP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The  clients financial findings</a:t>
            </a:r>
          </a:p>
        </p:txBody>
      </p:sp>
    </p:spTree>
    <p:extLst>
      <p:ext uri="{BB962C8B-B14F-4D97-AF65-F5344CB8AC3E}">
        <p14:creationId xmlns:p14="http://schemas.microsoft.com/office/powerpoint/2010/main" val="1560749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9689"/>
          </a:xfrm>
        </p:spPr>
        <p:txBody>
          <a:bodyPr>
            <a:normAutofit fontScale="90000"/>
          </a:bodyPr>
          <a:lstStyle/>
          <a:p>
            <a:r>
              <a:rPr lang="en-US" sz="3600" dirty="0">
                <a:latin typeface="Times New Roman" panose="02020603050405020304" pitchFamily="18" charset="0"/>
                <a:cs typeface="Times New Roman" panose="02020603050405020304" pitchFamily="18" charset="0"/>
              </a:rPr>
              <a:t>2. Worrying Facts and controls analytical examination</a:t>
            </a:r>
          </a:p>
        </p:txBody>
      </p:sp>
      <p:sp>
        <p:nvSpPr>
          <p:cNvPr id="3" name="Content Placeholder 2"/>
          <p:cNvSpPr>
            <a:spLocks noGrp="1"/>
          </p:cNvSpPr>
          <p:nvPr>
            <p:ph idx="1"/>
          </p:nvPr>
        </p:nvSpPr>
        <p:spPr>
          <a:xfrm>
            <a:off x="457200" y="1666240"/>
            <a:ext cx="11277600" cy="5195888"/>
          </a:xfrm>
        </p:spPr>
        <p:txBody>
          <a:bodyPr>
            <a:normAutofit fontScale="92500" lnSpcReduction="20000"/>
          </a:bodyPr>
          <a:lstStyle/>
          <a:p>
            <a:r>
              <a:rPr lang="en-US" sz="3000" dirty="0">
                <a:latin typeface="Times New Roman" panose="02020603050405020304" pitchFamily="18" charset="0"/>
                <a:cs typeface="Times New Roman" panose="02020603050405020304" pitchFamily="18" charset="0"/>
              </a:rPr>
              <a:t>Sales growth with market difficulties</a:t>
            </a:r>
          </a:p>
          <a:p>
            <a:pPr lvl="1"/>
            <a:r>
              <a:rPr lang="en-US" sz="3000" dirty="0">
                <a:latin typeface="Times New Roman" panose="02020603050405020304" pitchFamily="18" charset="0"/>
                <a:cs typeface="Times New Roman" panose="02020603050405020304" pitchFamily="18" charset="0"/>
              </a:rPr>
              <a:t>controls; involvement of department</a:t>
            </a:r>
          </a:p>
          <a:p>
            <a:pPr lvl="1"/>
            <a:r>
              <a:rPr lang="en-US" sz="3000" dirty="0">
                <a:latin typeface="Times New Roman" panose="02020603050405020304" pitchFamily="18" charset="0"/>
                <a:cs typeface="Times New Roman" panose="02020603050405020304" pitchFamily="18" charset="0"/>
              </a:rPr>
              <a:t>Evidence: Manipulations and sales placed in accounts receivables</a:t>
            </a:r>
          </a:p>
          <a:p>
            <a:pPr lvl="1"/>
            <a:r>
              <a:rPr lang="en-US" sz="3000" dirty="0">
                <a:latin typeface="Times New Roman" panose="02020603050405020304" pitchFamily="18" charset="0"/>
                <a:cs typeface="Times New Roman" panose="02020603050405020304" pitchFamily="18" charset="0"/>
              </a:rPr>
              <a:t>Increases in account receivables turnovers</a:t>
            </a:r>
          </a:p>
          <a:p>
            <a:pPr lvl="2"/>
            <a:r>
              <a:rPr lang="en-US" sz="3000" dirty="0">
                <a:latin typeface="Times New Roman" panose="02020603050405020304" pitchFamily="18" charset="0"/>
                <a:cs typeface="Times New Roman" panose="02020603050405020304" pitchFamily="18" charset="0"/>
              </a:rPr>
              <a:t>Controls-	 Verify key debtors</a:t>
            </a:r>
          </a:p>
          <a:p>
            <a:pPr marL="914400" lvl="2" indent="0">
              <a:buNone/>
            </a:pPr>
            <a:r>
              <a:rPr lang="en-US" sz="3000" dirty="0">
                <a:latin typeface="Times New Roman" panose="02020603050405020304" pitchFamily="18" charset="0"/>
                <a:cs typeface="Times New Roman" panose="02020603050405020304" pitchFamily="18" charset="0"/>
              </a:rPr>
              <a:t>		Follow debtors policies</a:t>
            </a:r>
          </a:p>
          <a:p>
            <a:pPr lvl="2"/>
            <a:r>
              <a:rPr lang="en-US" sz="3000" dirty="0">
                <a:latin typeface="Times New Roman" panose="02020603050405020304" pitchFamily="18" charset="0"/>
                <a:cs typeface="Times New Roman" panose="02020603050405020304" pitchFamily="18" charset="0"/>
              </a:rPr>
              <a:t>Evidence- increasing account receivables</a:t>
            </a:r>
          </a:p>
          <a:p>
            <a:pPr marL="914400" lvl="2" indent="0">
              <a:buNone/>
            </a:pPr>
            <a:endParaRPr lang="en-US" sz="3000" dirty="0">
              <a:latin typeface="Times New Roman" panose="02020603050405020304" pitchFamily="18" charset="0"/>
              <a:cs typeface="Times New Roman" panose="02020603050405020304" pitchFamily="18" charset="0"/>
            </a:endParaRPr>
          </a:p>
          <a:p>
            <a:pPr lvl="2"/>
            <a:r>
              <a:rPr lang="en-US" sz="3000" dirty="0">
                <a:latin typeface="Times New Roman" panose="02020603050405020304" pitchFamily="18" charset="0"/>
                <a:cs typeface="Times New Roman" panose="02020603050405020304" pitchFamily="18" charset="0"/>
              </a:rPr>
              <a:t>Increase in cash purchase and constant production levels</a:t>
            </a:r>
          </a:p>
          <a:p>
            <a:pPr marL="914400" lvl="2" indent="0">
              <a:buNone/>
            </a:pPr>
            <a:r>
              <a:rPr lang="en-US" sz="3000" dirty="0">
                <a:latin typeface="Times New Roman" panose="02020603050405020304" pitchFamily="18" charset="0"/>
                <a:cs typeface="Times New Roman" panose="02020603050405020304" pitchFamily="18" charset="0"/>
              </a:rPr>
              <a:t>	Controls	-Confirm terms of suppliers</a:t>
            </a:r>
          </a:p>
          <a:p>
            <a:pPr marL="914400" lvl="2" indent="0">
              <a:buNone/>
            </a:pPr>
            <a:r>
              <a:rPr lang="en-US" sz="3000" dirty="0">
                <a:latin typeface="Times New Roman" panose="02020603050405020304" pitchFamily="18" charset="0"/>
                <a:cs typeface="Times New Roman" panose="02020603050405020304" pitchFamily="18" charset="0"/>
              </a:rPr>
              <a:t>	Evidence- Changes to the terms</a:t>
            </a:r>
          </a:p>
          <a:p>
            <a:pPr marL="2286000" lvl="5" indent="0">
              <a:buNone/>
            </a:pPr>
            <a:endParaRPr lang="en-US" dirty="0"/>
          </a:p>
        </p:txBody>
      </p:sp>
    </p:spTree>
    <p:extLst>
      <p:ext uri="{BB962C8B-B14F-4D97-AF65-F5344CB8AC3E}">
        <p14:creationId xmlns:p14="http://schemas.microsoft.com/office/powerpoint/2010/main" val="3019272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3. Accounts to be confirmed</a:t>
            </a:r>
          </a:p>
        </p:txBody>
      </p:sp>
      <p:sp>
        <p:nvSpPr>
          <p:cNvPr id="3" name="Content Placeholder 2"/>
          <p:cNvSpPr>
            <a:spLocks noGrp="1"/>
          </p:cNvSpPr>
          <p:nvPr>
            <p:ph idx="1"/>
          </p:nvPr>
        </p:nvSpPr>
        <p:spPr>
          <a:xfrm>
            <a:off x="838200" y="1825625"/>
            <a:ext cx="10515600" cy="4693162"/>
          </a:xfrm>
        </p:spPr>
        <p:txBody>
          <a:bodyPr>
            <a:normAutofit lnSpcReduction="10000"/>
          </a:bodyPr>
          <a:lstStyle/>
          <a:p>
            <a:r>
              <a:rPr lang="en-US" sz="2800" dirty="0">
                <a:latin typeface="Times New Roman" panose="02020603050405020304" pitchFamily="18" charset="0"/>
                <a:cs typeface="Times New Roman" panose="02020603050405020304" pitchFamily="18" charset="0"/>
              </a:rPr>
              <a:t>Cash in bank; Auditor</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Accounts receivables; Auditor</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Accounts payable: auditor</a:t>
            </a:r>
          </a:p>
          <a:p>
            <a:pPr marL="0" indent="0">
              <a:buNone/>
            </a:pP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Interest payables; Auditor</a:t>
            </a:r>
          </a:p>
          <a:p>
            <a:pPr marL="0" indent="0">
              <a:buNone/>
            </a:pP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Collateral loan; Auditor.</a:t>
            </a:r>
          </a:p>
          <a:p>
            <a:endParaRPr lang="en-US" dirty="0"/>
          </a:p>
        </p:txBody>
      </p:sp>
    </p:spTree>
    <p:extLst>
      <p:ext uri="{BB962C8B-B14F-4D97-AF65-F5344CB8AC3E}">
        <p14:creationId xmlns:p14="http://schemas.microsoft.com/office/powerpoint/2010/main" val="3762245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Part (B) (a).Business functions that comprises acquisition and payment cycles</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Determination of a need</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List of suppliers</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Placement of an order</a:t>
            </a:r>
          </a:p>
        </p:txBody>
      </p:sp>
    </p:spTree>
    <p:extLst>
      <p:ext uri="{BB962C8B-B14F-4D97-AF65-F5344CB8AC3E}">
        <p14:creationId xmlns:p14="http://schemas.microsoft.com/office/powerpoint/2010/main" val="3121295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Part (B) (a) Lapping</a:t>
            </a:r>
          </a:p>
        </p:txBody>
      </p:sp>
      <p:sp>
        <p:nvSpPr>
          <p:cNvPr id="3" name="Content Placeholder 2"/>
          <p:cNvSpPr>
            <a:spLocks noGrp="1"/>
          </p:cNvSpPr>
          <p:nvPr>
            <p:ph idx="1"/>
          </p:nvPr>
        </p:nvSpPr>
        <p:spPr/>
        <p:txBody>
          <a:bodyPr/>
          <a:lstStyle/>
          <a:p>
            <a:r>
              <a:rPr lang="en-US" sz="2800" dirty="0">
                <a:latin typeface="Times New Roman" panose="02020603050405020304" pitchFamily="18" charset="0"/>
                <a:cs typeface="Times New Roman" panose="02020603050405020304" pitchFamily="18" charset="0"/>
              </a:rPr>
              <a:t>Lapping; delaying to record payments from debtors</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Internal control deficiencies; management of account receivables by one person and </a:t>
            </a:r>
            <a:r>
              <a:rPr lang="en-US" sz="2800" dirty="0">
                <a:solidFill>
                  <a:prstClr val="black"/>
                </a:solidFill>
                <a:latin typeface="Times New Roman" panose="02020603050405020304" pitchFamily="18" charset="0"/>
                <a:cs typeface="Times New Roman" panose="02020603050405020304" pitchFamily="18" charset="0"/>
              </a:rPr>
              <a:t>failure to automate payment system</a:t>
            </a:r>
          </a:p>
          <a:p>
            <a:endParaRPr lang="en-US" dirty="0">
              <a:solidFill>
                <a:prstClr val="black"/>
              </a:solidFill>
              <a:latin typeface="Times New Roman" panose="02020603050405020304" pitchFamily="18" charset="0"/>
              <a:cs typeface="Times New Roman" panose="02020603050405020304" pitchFamily="18" charset="0"/>
            </a:endParaRPr>
          </a:p>
          <a:p>
            <a:r>
              <a:rPr lang="en-US" sz="2800" dirty="0">
                <a:solidFill>
                  <a:prstClr val="black"/>
                </a:solidFill>
                <a:latin typeface="Times New Roman" panose="02020603050405020304" pitchFamily="18" charset="0"/>
                <a:cs typeface="Times New Roman" panose="02020603050405020304" pitchFamily="18" charset="0"/>
              </a:rPr>
              <a:t>Detection; Confirmation with debtors and circularize account receivables</a:t>
            </a:r>
          </a:p>
        </p:txBody>
      </p:sp>
    </p:spTree>
    <p:extLst>
      <p:ext uri="{BB962C8B-B14F-4D97-AF65-F5344CB8AC3E}">
        <p14:creationId xmlns:p14="http://schemas.microsoft.com/office/powerpoint/2010/main" val="937816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imes New Roman" panose="02020603050405020304" pitchFamily="18" charset="0"/>
                <a:cs typeface="Times New Roman" panose="02020603050405020304" pitchFamily="18" charset="0"/>
              </a:rPr>
              <a:t>Part (B) Potential audit test to detect misstatement</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Analytical test: Detect if all sales recorded were approved and disbursed</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Trend analysis:  show movement of sales and identify duplicates</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Due diligence:  Physical existence of customers</a:t>
            </a:r>
          </a:p>
        </p:txBody>
      </p:sp>
    </p:spTree>
    <p:extLst>
      <p:ext uri="{BB962C8B-B14F-4D97-AF65-F5344CB8AC3E}">
        <p14:creationId xmlns:p14="http://schemas.microsoft.com/office/powerpoint/2010/main" val="1262237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Audit report; Part C (a) Conditions for issuance of unmodified opinion</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All information and materials received</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Examination of all accounts and reporting of no misstatements</a:t>
            </a:r>
          </a:p>
        </p:txBody>
      </p:sp>
    </p:spTree>
    <p:extLst>
      <p:ext uri="{BB962C8B-B14F-4D97-AF65-F5344CB8AC3E}">
        <p14:creationId xmlns:p14="http://schemas.microsoft.com/office/powerpoint/2010/main" val="3605405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Part (C) (b). Conditions for issuance of modified report and type of audit opinion</a:t>
            </a:r>
          </a:p>
        </p:txBody>
      </p:sp>
      <p:sp>
        <p:nvSpPr>
          <p:cNvPr id="3" name="Content Placeholder 2"/>
          <p:cNvSpPr>
            <a:spLocks noGrp="1"/>
          </p:cNvSpPr>
          <p:nvPr>
            <p:ph idx="1"/>
          </p:nvPr>
        </p:nvSpPr>
        <p:spPr/>
        <p:txBody>
          <a:bodyPr>
            <a:noAutofit/>
          </a:bodyPr>
          <a:lstStyle/>
          <a:p>
            <a:r>
              <a:rPr lang="en-US" sz="2800" dirty="0">
                <a:latin typeface="Times New Roman" panose="02020603050405020304" pitchFamily="18" charset="0"/>
                <a:cs typeface="Times New Roman" panose="02020603050405020304" pitchFamily="18" charset="0"/>
              </a:rPr>
              <a:t>Qualification of audit report; Reservations like limited scope of audit work</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Disclaimer opinion;  Auditor not a position to form an opinion</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Adverse opinion; Adverse disagreement with management</a:t>
            </a:r>
          </a:p>
        </p:txBody>
      </p:sp>
    </p:spTree>
    <p:extLst>
      <p:ext uri="{BB962C8B-B14F-4D97-AF65-F5344CB8AC3E}">
        <p14:creationId xmlns:p14="http://schemas.microsoft.com/office/powerpoint/2010/main" val="713833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anose="02020603050405020304" pitchFamily="18" charset="0"/>
                <a:cs typeface="Times New Roman" panose="02020603050405020304" pitchFamily="18" charset="0"/>
              </a:rPr>
              <a:t>Part (C) (c) Issues detected and type of audit I would express</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In XYZ company, lack of sufficient evidence to support valuation from management and form opinion about ABC </a:t>
            </a:r>
          </a:p>
          <a:p>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Audit opinion; issuance of disclaimer opinion</a:t>
            </a:r>
          </a:p>
        </p:txBody>
      </p:sp>
    </p:spTree>
    <p:extLst>
      <p:ext uri="{BB962C8B-B14F-4D97-AF65-F5344CB8AC3E}">
        <p14:creationId xmlns:p14="http://schemas.microsoft.com/office/powerpoint/2010/main" val="2011994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p>
        </p:txBody>
      </p:sp>
      <p:sp>
        <p:nvSpPr>
          <p:cNvPr id="3" name="Content Placeholder 2"/>
          <p:cNvSpPr>
            <a:spLocks noGrp="1"/>
          </p:cNvSpPr>
          <p:nvPr>
            <p:ph idx="1"/>
          </p:nvPr>
        </p:nvSpPr>
        <p:spPr/>
        <p:txBody>
          <a:bodyPr>
            <a:normAutofit lnSpcReduction="10000"/>
          </a:bodyPr>
          <a:lstStyle/>
          <a:p>
            <a:pPr marL="0" marR="0" indent="0" algn="just">
              <a:lnSpc>
                <a:spcPct val="150000"/>
              </a:lnSpc>
              <a:spcBef>
                <a:spcPts val="0"/>
              </a:spcBef>
              <a:spcAft>
                <a:spcPts val="0"/>
              </a:spcAft>
              <a:buNone/>
            </a:pPr>
            <a:r>
              <a:rPr lang="en-US" sz="2800" dirty="0">
                <a:solidFill>
                  <a:srgbClr val="222222"/>
                </a:solidFill>
                <a:effectLst/>
                <a:highlight>
                  <a:srgbClr val="FFFFFF"/>
                </a:highlight>
                <a:latin typeface="Times New Roman" panose="02020603050405020304" pitchFamily="18" charset="0"/>
                <a:ea typeface="Times New Roman" panose="02020603050405020304" pitchFamily="18" charset="0"/>
              </a:rPr>
              <a:t>Ishak, S. and Yusuf, M.A.M., 2020. The formation of separate risk management committee and the effect on modified audit report. </a:t>
            </a:r>
            <a:r>
              <a:rPr lang="en-US" sz="2800" i="1" dirty="0">
                <a:solidFill>
                  <a:srgbClr val="222222"/>
                </a:solidFill>
                <a:effectLst/>
                <a:highlight>
                  <a:srgbClr val="FFFFFF"/>
                </a:highlight>
                <a:latin typeface="Times New Roman" panose="02020603050405020304" pitchFamily="18" charset="0"/>
                <a:ea typeface="Times New Roman" panose="02020603050405020304" pitchFamily="18" charset="0"/>
              </a:rPr>
              <a:t>Malaysian Management Journal</a:t>
            </a:r>
            <a:r>
              <a:rPr lang="en-US" sz="2800" dirty="0">
                <a:solidFill>
                  <a:srgbClr val="222222"/>
                </a:solidFill>
                <a:effectLst/>
                <a:highlight>
                  <a:srgbClr val="FFFFFF"/>
                </a:highlight>
                <a:latin typeface="Times New Roman" panose="02020603050405020304" pitchFamily="18" charset="0"/>
                <a:ea typeface="Times New Roman" panose="02020603050405020304" pitchFamily="18" charset="0"/>
              </a:rPr>
              <a:t>, </a:t>
            </a:r>
            <a:r>
              <a:rPr lang="en-US" sz="2800" i="1" dirty="0">
                <a:solidFill>
                  <a:srgbClr val="222222"/>
                </a:solidFill>
                <a:effectLst/>
                <a:highlight>
                  <a:srgbClr val="FFFFFF"/>
                </a:highlight>
                <a:latin typeface="Times New Roman" panose="02020603050405020304" pitchFamily="18" charset="0"/>
                <a:ea typeface="Times New Roman" panose="02020603050405020304" pitchFamily="18" charset="0"/>
              </a:rPr>
              <a:t>17</a:t>
            </a:r>
            <a:r>
              <a:rPr lang="en-US" sz="2800" dirty="0">
                <a:solidFill>
                  <a:srgbClr val="222222"/>
                </a:solidFill>
                <a:effectLst/>
                <a:highlight>
                  <a:srgbClr val="FFFFFF"/>
                </a:highlight>
                <a:latin typeface="Times New Roman" panose="02020603050405020304" pitchFamily="18" charset="0"/>
                <a:ea typeface="Times New Roman" panose="02020603050405020304" pitchFamily="18" charset="0"/>
              </a:rPr>
              <a:t>, pp.43-58.</a:t>
            </a:r>
            <a:endParaRPr lang="en-US" sz="2800" dirty="0">
              <a:effectLst/>
              <a:latin typeface="Times New Roman" panose="02020603050405020304" pitchFamily="18" charset="0"/>
              <a:ea typeface="Times New Roman" panose="02020603050405020304" pitchFamily="18" charset="0"/>
            </a:endParaRPr>
          </a:p>
          <a:p>
            <a:pPr marL="0" marR="0" indent="0" algn="just">
              <a:lnSpc>
                <a:spcPct val="150000"/>
              </a:lnSpc>
              <a:spcBef>
                <a:spcPts val="0"/>
              </a:spcBef>
              <a:spcAft>
                <a:spcPts val="0"/>
              </a:spcAft>
              <a:buNone/>
            </a:pPr>
            <a:r>
              <a:rPr lang="en-US" sz="2800" dirty="0">
                <a:solidFill>
                  <a:srgbClr val="222222"/>
                </a:solidFill>
                <a:effectLst/>
                <a:highlight>
                  <a:srgbClr val="FFFFFF"/>
                </a:highlight>
                <a:latin typeface="Times New Roman" panose="02020603050405020304" pitchFamily="18" charset="0"/>
                <a:ea typeface="Times New Roman" panose="02020603050405020304" pitchFamily="18" charset="0"/>
              </a:rPr>
              <a:t>Johnstone, K.M., Rittenberg, L.E. and Gramling, A.A., 2019. </a:t>
            </a:r>
            <a:r>
              <a:rPr lang="en-US" sz="2800" i="1" dirty="0">
                <a:solidFill>
                  <a:srgbClr val="222222"/>
                </a:solidFill>
                <a:effectLst/>
                <a:highlight>
                  <a:srgbClr val="FFFFFF"/>
                </a:highlight>
                <a:latin typeface="Times New Roman" panose="02020603050405020304" pitchFamily="18" charset="0"/>
                <a:ea typeface="Times New Roman" panose="02020603050405020304" pitchFamily="18" charset="0"/>
              </a:rPr>
              <a:t>Auditing: A Risk-based Approach</a:t>
            </a:r>
            <a:r>
              <a:rPr lang="en-US" sz="2800" dirty="0">
                <a:solidFill>
                  <a:srgbClr val="222222"/>
                </a:solidFill>
                <a:effectLst/>
                <a:highlight>
                  <a:srgbClr val="FFFFFF"/>
                </a:highlight>
                <a:latin typeface="Times New Roman" panose="02020603050405020304" pitchFamily="18" charset="0"/>
                <a:ea typeface="Times New Roman" panose="02020603050405020304" pitchFamily="18" charset="0"/>
              </a:rPr>
              <a:t>. Cengage. </a:t>
            </a:r>
            <a:endParaRPr lang="en-US" sz="2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93820434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191</TotalTime>
  <Words>1131</Words>
  <Application>Microsoft Office PowerPoint</Application>
  <PresentationFormat>Widescreen</PresentationFormat>
  <Paragraphs>137</Paragraphs>
  <Slides>11</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 New Roman</vt:lpstr>
      <vt:lpstr>Trebuchet MS</vt:lpstr>
      <vt:lpstr>Wingdings 3</vt:lpstr>
      <vt:lpstr>Facet</vt:lpstr>
      <vt:lpstr>Individual Project</vt:lpstr>
      <vt:lpstr>Part (A)1. Assessment of clients information and auditors  decision on  evidence accumulation</vt:lpstr>
      <vt:lpstr>2. Worrying Facts and controls analytical examination</vt:lpstr>
      <vt:lpstr>3. Accounts to be confirmed</vt:lpstr>
      <vt:lpstr>Part (B) (a).Business functions that comprises acquisition and payment cycles</vt:lpstr>
      <vt:lpstr>Part (B) (a) Lapping</vt:lpstr>
      <vt:lpstr>Part (B) Potential audit test to detect misstatement</vt:lpstr>
      <vt:lpstr>Audit report; Part C (a) Conditions for issuance of unmodified opinion</vt:lpstr>
      <vt:lpstr>Part (C) (b). Conditions for issuance of modified report and type of audit opinion</vt:lpstr>
      <vt:lpstr>Part (C) (c) Issues detected and type of audit I would express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MAXY-PC</dc:creator>
  <cp:lastModifiedBy>Scofied</cp:lastModifiedBy>
  <cp:revision>47</cp:revision>
  <dcterms:created xsi:type="dcterms:W3CDTF">2020-05-16T10:26:05Z</dcterms:created>
  <dcterms:modified xsi:type="dcterms:W3CDTF">2020-05-16T13:42:18Z</dcterms:modified>
</cp:coreProperties>
</file>